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Open Sans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OpenSans-bold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uggingface.co/datasets/huggingface/documentation-images/resolve/main/peft/lora_diagram.png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def65e40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adef65e407_0_3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2fd63dc3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Improved Model Performance: Fine-tuning allows the model to learn from a more relevant context, resulting in superior results compared to the base model. By incorporating specific examples and prompts, the fine-tuned version becomes more adept at generating text tailored to the desired use case.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Few-Shot Learning: Fine-tuning enables the model to quickly adapt to new tasks or narrow tasks with just a few examples. This capability is particularly useful when dealing with limited labeled data, cutting down on the time-consuming data collection and annotation process.</a:t>
            </a:r>
            <a:endParaRPr/>
          </a:p>
        </p:txBody>
      </p:sp>
      <p:sp>
        <p:nvSpPr>
          <p:cNvPr id="216" name="Google Shape;216;g2b2fd63dc3e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728bfa2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Improved Model Performance: Fine-tuning allows the model to learn from a more relevant context, resulting in superior results compared to the base model. By incorporating specific examples and prompts, the fine-tuned version becomes more adept at generating text tailored to the desired use case.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Few-Shot Learning: Fine-tuning enables the model to quickly adapt to new tasks or narrow tasks with just a few examples. This capability is particularly useful when dealing with limited labeled data, cutting down on the time-consuming data collection and annotation process.</a:t>
            </a:r>
            <a:endParaRPr/>
          </a:p>
        </p:txBody>
      </p:sp>
      <p:sp>
        <p:nvSpPr>
          <p:cNvPr id="231" name="Google Shape;231;g26728bfa27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728bfa2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Improved Model Performance: Fine-tuning allows the model to learn from a more relevant context, resulting in superior results compared to the base model. By incorporating specific examples and prompts, the fine-tuned version becomes more adept at generating text tailored to the desired use case.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Few-Shot Learning: Fine-tuning enables the model to quickly adapt to new tasks or narrow tasks with just a few examples. This capability is particularly useful when dealing with limited labeled data, cutting down on the time-consuming data collection and annotation process.</a:t>
            </a:r>
            <a:endParaRPr/>
          </a:p>
        </p:txBody>
      </p:sp>
      <p:sp>
        <p:nvSpPr>
          <p:cNvPr id="244" name="Google Shape;244;g26728bfa27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2f28f50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b2f28f502e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2fd63dc3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b2fd63dc3e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2fd63dc3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b2fd63dc3e_0_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2f28f502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2"/>
              </a:rPr>
              <a:t>https://huggingface.co/datasets/huggingface/documentation-images/resolve/main/peft/lora_diagram.png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96" name="Google Shape;296;g2b2f28f502e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2f28f502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b2f28f502e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2fd63dc3e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b2fd63dc3e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2fd63dc3e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b2fd63dc3e_0_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def65e40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adef65e407_0_4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b2f28f502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b2f28f502e_0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728bfa27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6728bfa27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2f28f502e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b2f28f502e_0_4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2fd63dc3e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b2fd63dc3e_0_5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2fd63dc3e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b2fd63dc3e_0_5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2fd63dc3e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b2fd63dc3e_0_6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b2fd63dc3e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b2fd63dc3e_0_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2f28f502e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b2f28f502e_0_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adef65e40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adef65e407_0_5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2fd63dc3e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b2fd63dc3e_0_6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69c607a8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669c607a8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2fd63dc3e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b2fd63dc3e_0_6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b2fd63dc3e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b2fd63dc3e_0_6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b2fd63dc3e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b2fd63dc3e_0_7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b2fd63dc3e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b2fd63dc3e_0_7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2fd63dc3e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2b2fd63dc3e_0_7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b2fd63dc3e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b2fd63dc3e_0_7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b2fd63dc3e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b2fd63dc3e_0_7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2fd63dc3e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b2fd63dc3e_0_8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b2f28f502e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b2f28f502e_0_9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b2fd63dc3e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2b2fd63dc3e_0_8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04951c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b04951c62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2fd63dc3e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2b2fd63dc3e_0_8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b2fd63dc3e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2b2fd63dc3e_0_9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b2fd63dc3e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2b2fd63dc3e_0_9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b2fd63dc3e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2b2fd63dc3e_0_9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b2fd63dc3e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2b2fd63dc3e_0_9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2fd63dc3e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2b2fd63dc3e_0_9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b2f28f502e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2b2f28f502e_0_9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adef65e407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2adef65e407_0_5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2fd63dc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b2fd63dc3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def65e40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adef65e407_0_4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2fd63dc3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b2fd63dc3e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2fd63dc3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3"/>
              </a:buClr>
              <a:buSzPts val="1800"/>
              <a:buChar char="-"/>
            </a:pPr>
            <a:r>
              <a:rPr lang="en" sz="1800">
                <a:solidFill>
                  <a:srgbClr val="202123"/>
                </a:solidFill>
              </a:rPr>
              <a:t>Outperformed the 13 billion parameter Llama 2 model on all tasks</a:t>
            </a:r>
            <a:endParaRPr sz="1800">
              <a:solidFill>
                <a:srgbClr val="20212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3"/>
              </a:buClr>
              <a:buSzPts val="1800"/>
              <a:buChar char="-"/>
            </a:pPr>
            <a:r>
              <a:rPr lang="en" sz="1800">
                <a:solidFill>
                  <a:srgbClr val="202123"/>
                </a:solidFill>
              </a:rPr>
              <a:t>Outperforms the 34 billion parameter Llama 1 on many benchmarks</a:t>
            </a:r>
            <a:endParaRPr sz="1800">
              <a:solidFill>
                <a:srgbClr val="20212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3"/>
              </a:buClr>
              <a:buSzPts val="1800"/>
              <a:buChar char="-"/>
            </a:pPr>
            <a:r>
              <a:rPr lang="en" sz="1800">
                <a:solidFill>
                  <a:srgbClr val="202123"/>
                </a:solidFill>
              </a:rPr>
              <a:t>Mistral 7B approaches the performance of CodeLlama 7B on code tasks</a:t>
            </a:r>
            <a:endParaRPr/>
          </a:p>
        </p:txBody>
      </p:sp>
      <p:sp>
        <p:nvSpPr>
          <p:cNvPr id="191" name="Google Shape;191;g2b2fd63dc3e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2fd63dc3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b2fd63dc3e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1" Type="http://schemas.openxmlformats.org/officeDocument/2006/relationships/image" Target="../media/image10.jpg"/><Relationship Id="rId10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0.png"/><Relationship Id="rId7" Type="http://schemas.openxmlformats.org/officeDocument/2006/relationships/hyperlink" Target="https://huggingface.co/datasets/huggingface/documentation-images/resolve/main/peft/lora_diagram.p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hyperlink" Target="https://arxiv.org/abs/2305.1431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hyperlink" Target="http://tinyurl.com/ZSL-mistral-finetun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hyperlink" Target="http://tinyurl.com/ZSL-mistral-finetun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jpg"/><Relationship Id="rId7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 rot="-5400000">
            <a:off x="6961780" y="167035"/>
            <a:ext cx="2349255" cy="2015137"/>
          </a:xfrm>
          <a:custGeom>
            <a:rect b="b" l="l" r="r" t="t"/>
            <a:pathLst>
              <a:path extrusionOk="0" h="3166491" w="3691509">
                <a:moveTo>
                  <a:pt x="0" y="0"/>
                </a:moveTo>
                <a:lnTo>
                  <a:pt x="3691509" y="0"/>
                </a:lnTo>
                <a:lnTo>
                  <a:pt x="3691509" y="3166491"/>
                </a:lnTo>
                <a:lnTo>
                  <a:pt x="0" y="31664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250" l="0" r="-2291" t="0"/>
            </a:stretch>
          </a:blipFill>
          <a:ln>
            <a:noFill/>
          </a:ln>
        </p:spPr>
      </p:sp>
      <p:sp>
        <p:nvSpPr>
          <p:cNvPr id="55" name="Google Shape;55;p13"/>
          <p:cNvSpPr/>
          <p:nvPr/>
        </p:nvSpPr>
        <p:spPr>
          <a:xfrm rot="418366">
            <a:off x="5351227" y="4246402"/>
            <a:ext cx="1068851" cy="1013141"/>
          </a:xfrm>
          <a:custGeom>
            <a:rect b="b" l="l" r="r" t="t"/>
            <a:pathLst>
              <a:path extrusionOk="0" h="2893949" w="3053080">
                <a:moveTo>
                  <a:pt x="3053080" y="2601214"/>
                </a:moveTo>
                <a:lnTo>
                  <a:pt x="3053080" y="1773809"/>
                </a:lnTo>
                <a:lnTo>
                  <a:pt x="2675128" y="0"/>
                </a:lnTo>
                <a:lnTo>
                  <a:pt x="2637536" y="0"/>
                </a:lnTo>
                <a:lnTo>
                  <a:pt x="0" y="0"/>
                </a:lnTo>
                <a:lnTo>
                  <a:pt x="0" y="2893949"/>
                </a:lnTo>
                <a:lnTo>
                  <a:pt x="1678940" y="28939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291895" y="620165"/>
            <a:ext cx="171935" cy="221314"/>
          </a:xfrm>
          <a:custGeom>
            <a:rect b="b" l="l" r="r" t="t"/>
            <a:pathLst>
              <a:path extrusionOk="0" h="442628" w="343870">
                <a:moveTo>
                  <a:pt x="0" y="0"/>
                </a:moveTo>
                <a:lnTo>
                  <a:pt x="343870" y="0"/>
                </a:lnTo>
                <a:lnTo>
                  <a:pt x="343870" y="442627"/>
                </a:lnTo>
                <a:lnTo>
                  <a:pt x="0" y="442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7485728" y="3011720"/>
            <a:ext cx="165056" cy="164694"/>
          </a:xfrm>
          <a:custGeom>
            <a:rect b="b" l="l" r="r" t="t"/>
            <a:pathLst>
              <a:path extrusionOk="0" h="329388" w="330112">
                <a:moveTo>
                  <a:pt x="0" y="0"/>
                </a:moveTo>
                <a:lnTo>
                  <a:pt x="330113" y="0"/>
                </a:lnTo>
                <a:lnTo>
                  <a:pt x="330113" y="329389"/>
                </a:lnTo>
                <a:lnTo>
                  <a:pt x="0" y="329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/>
          <p:nvPr/>
        </p:nvSpPr>
        <p:spPr>
          <a:xfrm>
            <a:off x="4127084" y="3415147"/>
            <a:ext cx="175325" cy="175325"/>
          </a:xfrm>
          <a:custGeom>
            <a:rect b="b" l="l" r="r" t="t"/>
            <a:pathLst>
              <a:path extrusionOk="0" h="350651" w="350651">
                <a:moveTo>
                  <a:pt x="0" y="0"/>
                </a:moveTo>
                <a:lnTo>
                  <a:pt x="350651" y="0"/>
                </a:lnTo>
                <a:lnTo>
                  <a:pt x="350651" y="350651"/>
                </a:lnTo>
                <a:lnTo>
                  <a:pt x="0" y="350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" name="Google Shape;59;p13"/>
          <p:cNvGrpSpPr/>
          <p:nvPr/>
        </p:nvGrpSpPr>
        <p:grpSpPr>
          <a:xfrm>
            <a:off x="514350" y="514350"/>
            <a:ext cx="2660975" cy="654277"/>
            <a:chOff x="514350" y="514350"/>
            <a:chExt cx="2660975" cy="654277"/>
          </a:xfrm>
        </p:grpSpPr>
        <p:grpSp>
          <p:nvGrpSpPr>
            <p:cNvPr id="60" name="Google Shape;60;p13"/>
            <p:cNvGrpSpPr/>
            <p:nvPr/>
          </p:nvGrpSpPr>
          <p:grpSpPr>
            <a:xfrm>
              <a:off x="1349833" y="800502"/>
              <a:ext cx="1825421" cy="368107"/>
              <a:chOff x="0" y="-28575"/>
              <a:chExt cx="1272926" cy="256693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0" y="0"/>
                <a:ext cx="1272926" cy="228118"/>
              </a:xfrm>
              <a:custGeom>
                <a:rect b="b" l="l" r="r" t="t"/>
                <a:pathLst>
                  <a:path extrusionOk="0" h="228118" w="1272926">
                    <a:moveTo>
                      <a:pt x="0" y="0"/>
                    </a:moveTo>
                    <a:lnTo>
                      <a:pt x="1272926" y="0"/>
                    </a:lnTo>
                    <a:lnTo>
                      <a:pt x="1272926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62" name="Google Shape;62;p13"/>
              <p:cNvSpPr txBox="1"/>
              <p:nvPr/>
            </p:nvSpPr>
            <p:spPr>
              <a:xfrm>
                <a:off x="0" y="-28575"/>
                <a:ext cx="1272926" cy="2566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900" lIns="25900" spcFirstLastPara="1" rIns="25900" wrap="square" tIns="259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63;p13"/>
            <p:cNvSpPr txBox="1"/>
            <p:nvPr/>
          </p:nvSpPr>
          <p:spPr>
            <a:xfrm>
              <a:off x="1349825" y="840727"/>
              <a:ext cx="18255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WORKSHOPS</a:t>
              </a:r>
              <a:endParaRPr i="1" sz="70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349833" y="520405"/>
              <a:ext cx="544014" cy="268948"/>
            </a:xfrm>
            <a:custGeom>
              <a:rect b="b" l="l" r="r" t="t"/>
              <a:pathLst>
                <a:path extrusionOk="0" h="717194" w="1450705">
                  <a:moveTo>
                    <a:pt x="0" y="0"/>
                  </a:moveTo>
                  <a:lnTo>
                    <a:pt x="1450706" y="0"/>
                  </a:lnTo>
                  <a:lnTo>
                    <a:pt x="1450706" y="717195"/>
                  </a:lnTo>
                  <a:lnTo>
                    <a:pt x="0" y="717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1954395" y="554349"/>
              <a:ext cx="1220858" cy="221568"/>
            </a:xfrm>
            <a:custGeom>
              <a:rect b="b" l="l" r="r" t="t"/>
              <a:pathLst>
                <a:path extrusionOk="0" h="590848" w="3255622">
                  <a:moveTo>
                    <a:pt x="0" y="0"/>
                  </a:moveTo>
                  <a:lnTo>
                    <a:pt x="3255623" y="0"/>
                  </a:lnTo>
                  <a:lnTo>
                    <a:pt x="3255623" y="590848"/>
                  </a:lnTo>
                  <a:lnTo>
                    <a:pt x="0" y="590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2950" r="0" t="0"/>
              </a:stretch>
            </a:blipFill>
            <a:ln>
              <a:noFill/>
            </a:ln>
          </p:spPr>
        </p:sp>
        <p:sp>
          <p:nvSpPr>
            <p:cNvPr id="66" name="Google Shape;66;p13"/>
            <p:cNvSpPr/>
            <p:nvPr/>
          </p:nvSpPr>
          <p:spPr>
            <a:xfrm>
              <a:off x="514350" y="514350"/>
              <a:ext cx="802067" cy="654259"/>
            </a:xfrm>
            <a:custGeom>
              <a:rect b="b" l="l" r="r" t="t"/>
              <a:pathLst>
                <a:path extrusionOk="0" h="1744689" w="2138846">
                  <a:moveTo>
                    <a:pt x="0" y="0"/>
                  </a:moveTo>
                  <a:lnTo>
                    <a:pt x="2138846" y="0"/>
                  </a:lnTo>
                  <a:lnTo>
                    <a:pt x="2138846" y="1744689"/>
                  </a:lnTo>
                  <a:lnTo>
                    <a:pt x="0" y="17446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67" name="Google Shape;67;p13"/>
          <p:cNvGrpSpPr/>
          <p:nvPr/>
        </p:nvGrpSpPr>
        <p:grpSpPr>
          <a:xfrm>
            <a:off x="0" y="3300135"/>
            <a:ext cx="3712588" cy="1193507"/>
            <a:chOff x="0" y="-28575"/>
            <a:chExt cx="966241" cy="310623"/>
          </a:xfrm>
        </p:grpSpPr>
        <p:sp>
          <p:nvSpPr>
            <p:cNvPr id="68" name="Google Shape;68;p13"/>
            <p:cNvSpPr/>
            <p:nvPr/>
          </p:nvSpPr>
          <p:spPr>
            <a:xfrm>
              <a:off x="0" y="0"/>
              <a:ext cx="966241" cy="282048"/>
            </a:xfrm>
            <a:custGeom>
              <a:rect b="b" l="l" r="r" t="t"/>
              <a:pathLst>
                <a:path extrusionOk="0" h="282048" w="966241">
                  <a:moveTo>
                    <a:pt x="5213" y="0"/>
                  </a:moveTo>
                  <a:lnTo>
                    <a:pt x="961027" y="0"/>
                  </a:lnTo>
                  <a:cubicBezTo>
                    <a:pt x="962410" y="0"/>
                    <a:pt x="963736" y="549"/>
                    <a:pt x="964714" y="1527"/>
                  </a:cubicBezTo>
                  <a:cubicBezTo>
                    <a:pt x="965691" y="2505"/>
                    <a:pt x="966241" y="3831"/>
                    <a:pt x="966241" y="5213"/>
                  </a:cubicBezTo>
                  <a:lnTo>
                    <a:pt x="966241" y="276835"/>
                  </a:lnTo>
                  <a:cubicBezTo>
                    <a:pt x="966241" y="278218"/>
                    <a:pt x="965691" y="279544"/>
                    <a:pt x="964714" y="280521"/>
                  </a:cubicBezTo>
                  <a:cubicBezTo>
                    <a:pt x="963736" y="281499"/>
                    <a:pt x="962410" y="282048"/>
                    <a:pt x="961027" y="282048"/>
                  </a:cubicBezTo>
                  <a:lnTo>
                    <a:pt x="5213" y="282048"/>
                  </a:lnTo>
                  <a:cubicBezTo>
                    <a:pt x="3831" y="282048"/>
                    <a:pt x="2505" y="281499"/>
                    <a:pt x="1527" y="280521"/>
                  </a:cubicBezTo>
                  <a:cubicBezTo>
                    <a:pt x="549" y="279544"/>
                    <a:pt x="0" y="278218"/>
                    <a:pt x="0" y="276835"/>
                  </a:cubicBezTo>
                  <a:lnTo>
                    <a:pt x="0" y="5213"/>
                  </a:lnTo>
                  <a:cubicBezTo>
                    <a:pt x="0" y="3831"/>
                    <a:pt x="549" y="2505"/>
                    <a:pt x="1527" y="1527"/>
                  </a:cubicBezTo>
                  <a:cubicBezTo>
                    <a:pt x="2505" y="549"/>
                    <a:pt x="3831" y="0"/>
                    <a:pt x="5213" y="0"/>
                  </a:cubicBezTo>
                  <a:close/>
                </a:path>
              </a:pathLst>
            </a:custGeom>
            <a:solidFill>
              <a:srgbClr val="444444">
                <a:alpha val="54901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 txBox="1"/>
            <p:nvPr/>
          </p:nvSpPr>
          <p:spPr>
            <a:xfrm>
              <a:off x="0" y="-28575"/>
              <a:ext cx="966241" cy="310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13"/>
          <p:cNvSpPr txBox="1"/>
          <p:nvPr/>
        </p:nvSpPr>
        <p:spPr>
          <a:xfrm>
            <a:off x="514350" y="1494525"/>
            <a:ext cx="85563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 Performance by Fine-tuning Mistral AI with Autotrain</a:t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514350" y="3502810"/>
            <a:ext cx="875792" cy="8757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514450" y="3691400"/>
            <a:ext cx="875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Insert headshot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73" name="Google Shape;73;p13"/>
          <p:cNvGrpSpPr/>
          <p:nvPr/>
        </p:nvGrpSpPr>
        <p:grpSpPr>
          <a:xfrm>
            <a:off x="1526351" y="3530864"/>
            <a:ext cx="2130007" cy="819650"/>
            <a:chOff x="1526351" y="3487063"/>
            <a:chExt cx="2130007" cy="819650"/>
          </a:xfrm>
        </p:grpSpPr>
        <p:sp>
          <p:nvSpPr>
            <p:cNvPr id="74" name="Google Shape;74;p13"/>
            <p:cNvSpPr txBox="1"/>
            <p:nvPr/>
          </p:nvSpPr>
          <p:spPr>
            <a:xfrm>
              <a:off x="1526351" y="3487063"/>
              <a:ext cx="21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</a:t>
              </a:r>
              <a:r>
                <a:rPr lang="en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aul Quigley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" name="Google Shape;75;p13"/>
            <p:cNvSpPr txBox="1"/>
            <p:nvPr/>
          </p:nvSpPr>
          <p:spPr>
            <a:xfrm>
              <a:off x="1526358" y="3819788"/>
              <a:ext cx="2130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Founder</a:t>
              </a:r>
              <a:endPara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13"/>
            <p:cNvSpPr txBox="1"/>
            <p:nvPr/>
          </p:nvSpPr>
          <p:spPr>
            <a:xfrm>
              <a:off x="1526353" y="4121913"/>
              <a:ext cx="2130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Zero Shots Labs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77" name="Google Shape;7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9900" y="3468350"/>
            <a:ext cx="944700" cy="94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19" name="Google Shape;219;p2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20" name="Google Shape;220;p2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22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Advantages of Fine-Tuning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2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2"/>
          <p:cNvSpPr txBox="1"/>
          <p:nvPr/>
        </p:nvSpPr>
        <p:spPr>
          <a:xfrm>
            <a:off x="514350" y="1083274"/>
            <a:ext cx="8115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Fine Tuning is performed for: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470400" y="1520800"/>
            <a:ext cx="52242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Improved Model Performance</a:t>
            </a:r>
            <a:endParaRPr sz="1200"/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Improved steerability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Reliable output formatting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 tone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Shortening prompts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Early testers reduced prompts by upto 90%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Save money and inference time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514350" y="3064700"/>
            <a:ext cx="5224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Most Powerful when used alongside prompt engineering, information retrieval and function calling.</a:t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8475" y="1436075"/>
            <a:ext cx="2163850" cy="21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>
            <a:off x="0" y="127400"/>
            <a:ext cx="8111382" cy="716456"/>
            <a:chOff x="0" y="-28575"/>
            <a:chExt cx="3022800" cy="377400"/>
          </a:xfrm>
        </p:grpSpPr>
        <p:sp>
          <p:nvSpPr>
            <p:cNvPr id="234" name="Google Shape;234;p2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35" name="Google Shape;235;p2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23"/>
          <p:cNvSpPr txBox="1"/>
          <p:nvPr/>
        </p:nvSpPr>
        <p:spPr>
          <a:xfrm>
            <a:off x="514350" y="182000"/>
            <a:ext cx="7596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Advantages of Fine-Tuning (continued)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2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2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40" name="Google Shape;2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0675" y="1095856"/>
            <a:ext cx="6762610" cy="341158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1190700" y="4507438"/>
            <a:ext cx="4673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credit: Shaw Talebi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4"/>
          <p:cNvGrpSpPr/>
          <p:nvPr/>
        </p:nvGrpSpPr>
        <p:grpSpPr>
          <a:xfrm>
            <a:off x="0" y="127400"/>
            <a:ext cx="8111382" cy="716456"/>
            <a:chOff x="0" y="-28575"/>
            <a:chExt cx="3022800" cy="377400"/>
          </a:xfrm>
        </p:grpSpPr>
        <p:sp>
          <p:nvSpPr>
            <p:cNvPr id="247" name="Google Shape;247;p2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48" name="Google Shape;248;p2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24"/>
          <p:cNvSpPr txBox="1"/>
          <p:nvPr/>
        </p:nvSpPr>
        <p:spPr>
          <a:xfrm>
            <a:off x="514350" y="182000"/>
            <a:ext cx="7596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 Example of Fine-Tuning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2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2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3" name="Google Shape;2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275" y="1038500"/>
            <a:ext cx="6846374" cy="32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792125" y="4488675"/>
            <a:ext cx="684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Source: David Hershey, Generally Intelligent Substack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60" name="Google Shape;260;p2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61" name="Google Shape;261;p2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25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Notes on Fine-Tuning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2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2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25"/>
          <p:cNvSpPr txBox="1"/>
          <p:nvPr/>
        </p:nvSpPr>
        <p:spPr>
          <a:xfrm>
            <a:off x="514350" y="1254661"/>
            <a:ext cx="81153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Difficult to add new knowledge to LLM’s memory via fine-tuning (information retrieval is better option)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Better used for steering the LLM in a certain direction i.e. converts model from few-shot to zero-shot performance model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Requires large computational power to directly fine-tune the LLM</a:t>
            </a:r>
            <a:endParaRPr sz="1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Use Adapters and Quantizations for fine-tuning on consumer GPUs</a:t>
            </a:r>
            <a:endParaRPr sz="1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We will use LoRA and QLoRA for this purpose</a:t>
            </a:r>
            <a:endParaRPr sz="1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72" name="Google Shape;272;p2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73" name="Google Shape;273;p2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6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26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6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37931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Introduction to Low-Rank Adaptation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514350" y="1083273"/>
            <a:ext cx="361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Low-Rank Adaptation (LoRA)</a:t>
            </a:r>
            <a:endParaRPr sz="1600"/>
          </a:p>
        </p:txBody>
      </p:sp>
      <p:sp>
        <p:nvSpPr>
          <p:cNvPr id="278" name="Google Shape;278;p26"/>
          <p:cNvSpPr txBox="1"/>
          <p:nvPr/>
        </p:nvSpPr>
        <p:spPr>
          <a:xfrm>
            <a:off x="514350" y="1502455"/>
            <a:ext cx="36147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Freezes the pretrained model weights</a:t>
            </a:r>
            <a:endParaRPr sz="1200"/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Injects trainable rank decomposition matrices into each Transformer layer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greatly reduces the number of trainable parameters for downstream tasks.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LoRA can reduce the number of trainable parameters by 10,000 times and the GPU memory requirement by 3 times.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additional inference latency.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5319" y="1083275"/>
            <a:ext cx="3365057" cy="37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85" name="Google Shape;285;p2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86" name="Google Shape;286;p2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27"/>
          <p:cNvSpPr/>
          <p:nvPr/>
        </p:nvSpPr>
        <p:spPr>
          <a:xfrm>
            <a:off x="4678123" y="1116053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27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27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37931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Introduction to Low-Rank Adaptation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514350" y="1083273"/>
            <a:ext cx="361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Update Equation: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514350" y="2014418"/>
            <a:ext cx="3614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Here: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W0 is the pretrained model weights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𝜟W is the gradients matrix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 is the inputs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𝜟W = BA represents the low rank decomposition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 and A are low rank matrices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During training, we fix the W0, and update B and A matrices in each iteration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After training, we estimate W’ = W0+BA which serves as a new model weights matrix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0" y="1503294"/>
            <a:ext cx="4501851" cy="3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5319" y="1083275"/>
            <a:ext cx="3365057" cy="37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8"/>
          <p:cNvGrpSpPr/>
          <p:nvPr/>
        </p:nvGrpSpPr>
        <p:grpSpPr>
          <a:xfrm>
            <a:off x="0" y="127400"/>
            <a:ext cx="5854257" cy="716456"/>
            <a:chOff x="0" y="-28575"/>
            <a:chExt cx="3022800" cy="377400"/>
          </a:xfrm>
        </p:grpSpPr>
        <p:sp>
          <p:nvSpPr>
            <p:cNvPr id="299" name="Google Shape;299;p2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00" name="Google Shape;300;p2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28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625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34161"/>
              <a:buNone/>
            </a:pPr>
            <a:r>
              <a:rPr b="1" lang="en" sz="322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Merge LoRA weights into the Base Model</a:t>
            </a:r>
            <a:endParaRPr b="1" sz="322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2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2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5" name="Google Shape;3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941516"/>
            <a:ext cx="9143998" cy="387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 txBox="1"/>
          <p:nvPr/>
        </p:nvSpPr>
        <p:spPr>
          <a:xfrm>
            <a:off x="751800" y="4813213"/>
            <a:ext cx="764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https://huggingface.co/datasets/huggingface/documentation-images/resolve/main/peft/lora_diagram.png</a:t>
            </a:r>
            <a:r>
              <a:rPr lang="en" sz="1000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12" name="Google Shape;312;p2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13" name="Google Shape;313;p2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29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Advantages of LoRA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2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2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29"/>
          <p:cNvSpPr txBox="1"/>
          <p:nvPr/>
        </p:nvSpPr>
        <p:spPr>
          <a:xfrm>
            <a:off x="514350" y="1254661"/>
            <a:ext cx="81153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More efficient fine-tuning due to drastically reduction in trainable parameters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Since original pre-trained weights are kept frozen, multiple lightweight and portable LoRA models can be trained for various downstream tasks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LoRA can be combined with other parameter-efficient techniques (PEFT)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Gives comparable performance compared to fully fine-tuned models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Zero latency overhead at inference time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0"/>
          <p:cNvGrpSpPr/>
          <p:nvPr/>
        </p:nvGrpSpPr>
        <p:grpSpPr>
          <a:xfrm>
            <a:off x="0" y="127400"/>
            <a:ext cx="6499020" cy="716456"/>
            <a:chOff x="0" y="-28575"/>
            <a:chExt cx="3022800" cy="377400"/>
          </a:xfrm>
        </p:grpSpPr>
        <p:sp>
          <p:nvSpPr>
            <p:cNvPr id="324" name="Google Shape;324;p3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25" name="Google Shape;325;p3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30"/>
          <p:cNvSpPr txBox="1"/>
          <p:nvPr/>
        </p:nvSpPr>
        <p:spPr>
          <a:xfrm>
            <a:off x="514350" y="182000"/>
            <a:ext cx="5830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Introduction to Quantized Low-Rank Adaptation</a:t>
            </a:r>
            <a:endParaRPr sz="300"/>
          </a:p>
        </p:txBody>
      </p:sp>
      <p:sp>
        <p:nvSpPr>
          <p:cNvPr id="327" name="Google Shape;327;p3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3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3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30"/>
          <p:cNvSpPr txBox="1"/>
          <p:nvPr/>
        </p:nvSpPr>
        <p:spPr>
          <a:xfrm>
            <a:off x="514350" y="1083273"/>
            <a:ext cx="811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Quantized Low-Rank Adaptation (QLoRA)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514350" y="1502486"/>
            <a:ext cx="81153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LoRA reduces the memory footprint of the model during training phase, however, memory footprint during inference phase remains the same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Quantized LoRA (QLoRA) uses 4-bit quantization to reduce the memory footprint of the original model without any loss of efficiency during both training and inference phases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QLoRA uses two techniques for quantization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■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4-bit NormalFloat (NF4) Quantization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■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Double Quantization (Quantization of Quantization parameters)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/>
          <p:nvPr/>
        </p:nvSpPr>
        <p:spPr>
          <a:xfrm>
            <a:off x="0" y="0"/>
            <a:ext cx="9143393" cy="5143161"/>
          </a:xfrm>
          <a:custGeom>
            <a:rect b="b" l="l" r="r" t="t"/>
            <a:pathLst>
              <a:path extrusionOk="0" h="1113841" w="1980161">
                <a:moveTo>
                  <a:pt x="0" y="0"/>
                </a:moveTo>
                <a:lnTo>
                  <a:pt x="1980161" y="0"/>
                </a:lnTo>
                <a:lnTo>
                  <a:pt x="1980161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1"/>
          <p:cNvSpPr txBox="1"/>
          <p:nvPr/>
        </p:nvSpPr>
        <p:spPr>
          <a:xfrm>
            <a:off x="3018000" y="2347200"/>
            <a:ext cx="3108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Full Screen Image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1461"/>
            <a:ext cx="9143999" cy="436057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/>
          <p:nvPr/>
        </p:nvSpPr>
        <p:spPr>
          <a:xfrm>
            <a:off x="1144100" y="835275"/>
            <a:ext cx="4485300" cy="1346400"/>
          </a:xfrm>
          <a:prstGeom prst="rect">
            <a:avLst/>
          </a:prstGeom>
          <a:solidFill>
            <a:srgbClr val="FF0000">
              <a:alpha val="3725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/>
          <p:nvPr/>
        </p:nvSpPr>
        <p:spPr>
          <a:xfrm>
            <a:off x="3614625" y="2796300"/>
            <a:ext cx="3888000" cy="1455600"/>
          </a:xfrm>
          <a:prstGeom prst="rect">
            <a:avLst/>
          </a:prstGeom>
          <a:solidFill>
            <a:srgbClr val="FF0000">
              <a:alpha val="3725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 txBox="1"/>
          <p:nvPr/>
        </p:nvSpPr>
        <p:spPr>
          <a:xfrm>
            <a:off x="2256650" y="835275"/>
            <a:ext cx="2172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Less Trainable Parameters</a:t>
            </a:r>
            <a:endParaRPr b="1" sz="100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4547475" y="3913100"/>
            <a:ext cx="202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Smaller Base Model Size</a:t>
            </a:r>
            <a:endParaRPr b="1" sz="100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3071700" y="47520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https://arxiv.org/abs/2305.14314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4"/>
          <p:cNvGrpSpPr/>
          <p:nvPr/>
        </p:nvGrpSpPr>
        <p:grpSpPr>
          <a:xfrm>
            <a:off x="0" y="127399"/>
            <a:ext cx="6169353" cy="716407"/>
            <a:chOff x="0" y="-28575"/>
            <a:chExt cx="3022711" cy="377394"/>
          </a:xfrm>
        </p:grpSpPr>
        <p:sp>
          <p:nvSpPr>
            <p:cNvPr id="83" name="Google Shape;83;p1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4" name="Google Shape;84;p14"/>
            <p:cNvSpPr txBox="1"/>
            <p:nvPr/>
          </p:nvSpPr>
          <p:spPr>
            <a:xfrm>
              <a:off x="0" y="-28575"/>
              <a:ext cx="3022711" cy="377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4"/>
          <p:cNvSpPr txBox="1"/>
          <p:nvPr/>
        </p:nvSpPr>
        <p:spPr>
          <a:xfrm>
            <a:off x="514350" y="182000"/>
            <a:ext cx="5530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42307"/>
              <a:buNone/>
            </a:pPr>
            <a:r>
              <a:rPr b="1" lang="en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Fine-Tuning Mistral-7b-0.1 using QLoRA</a:t>
            </a:r>
            <a:endParaRPr b="1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4"/>
          <p:cNvSpPr txBox="1"/>
          <p:nvPr/>
        </p:nvSpPr>
        <p:spPr>
          <a:xfrm>
            <a:off x="514350" y="1083274"/>
            <a:ext cx="8115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Workshop, you will: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514350" y="1502486"/>
            <a:ext cx="81153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AutoNum type="arabicParenR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Learn about model fine-tuning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AutoNum type="arabicParenR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Complete a very simple Fine-Tune Mistral-7b-0.1 on your custom task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AutoNum type="arabicParenR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 your fine-tuned model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3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49" name="Google Shape;349;p3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50" name="Google Shape;350;p3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2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Time to code!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3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3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5" name="Google Shape;355;p32"/>
          <p:cNvGrpSpPr/>
          <p:nvPr/>
        </p:nvGrpSpPr>
        <p:grpSpPr>
          <a:xfrm>
            <a:off x="514350" y="2269743"/>
            <a:ext cx="8115300" cy="1011388"/>
            <a:chOff x="514350" y="1083273"/>
            <a:chExt cx="8115300" cy="1011388"/>
          </a:xfrm>
        </p:grpSpPr>
        <p:sp>
          <p:nvSpPr>
            <p:cNvPr id="356" name="Google Shape;356;p32"/>
            <p:cNvSpPr txBox="1"/>
            <p:nvPr/>
          </p:nvSpPr>
          <p:spPr>
            <a:xfrm>
              <a:off x="514350" y="1083273"/>
              <a:ext cx="8115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2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Follow along:</a:t>
              </a:r>
              <a:endParaRPr b="1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7" name="Google Shape;357;p32"/>
            <p:cNvSpPr txBox="1"/>
            <p:nvPr/>
          </p:nvSpPr>
          <p:spPr>
            <a:xfrm>
              <a:off x="514350" y="1755961"/>
              <a:ext cx="811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u="sng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6"/>
                </a:rPr>
                <a:t>http://tinyurl.com/ZSL-mistral-finetune</a:t>
              </a:r>
              <a:r>
                <a:rPr lang="en" sz="2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  <a:endPara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63" name="Google Shape;363;p3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64" name="Google Shape;364;p3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33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Challenges with fine-tuning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3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3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69" name="Google Shape;3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7237" y="985673"/>
            <a:ext cx="3676511" cy="399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4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375" name="Google Shape;375;p34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76" name="Google Shape;376;p34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34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34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34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34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34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3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34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Hands-On Exercise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/>
          <p:nvPr/>
        </p:nvSpPr>
        <p:spPr>
          <a:xfrm>
            <a:off x="0" y="0"/>
            <a:ext cx="9143393" cy="5143161"/>
          </a:xfrm>
          <a:custGeom>
            <a:rect b="b" l="l" r="r" t="t"/>
            <a:pathLst>
              <a:path extrusionOk="0" h="1113841" w="1980161">
                <a:moveTo>
                  <a:pt x="0" y="0"/>
                </a:moveTo>
                <a:lnTo>
                  <a:pt x="1980161" y="0"/>
                </a:lnTo>
                <a:lnTo>
                  <a:pt x="1980161" y="1113841"/>
                </a:lnTo>
                <a:lnTo>
                  <a:pt x="0" y="1113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89" name="Google Shape;3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00" y="152400"/>
            <a:ext cx="86470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95" name="Google Shape;395;p3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96" name="Google Shape;396;p3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3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3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36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Code For Final Exercise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3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36"/>
          <p:cNvSpPr txBox="1"/>
          <p:nvPr/>
        </p:nvSpPr>
        <p:spPr>
          <a:xfrm>
            <a:off x="514345" y="1259400"/>
            <a:ext cx="78237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00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# Download data file</a:t>
            </a:r>
            <a:endParaRPr b="1" sz="1600">
              <a:solidFill>
                <a:srgbClr val="008000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!wget --no-check-certificate \</a:t>
            </a:r>
            <a:endParaRPr b="1" sz="1600">
              <a:solidFill>
                <a:schemeClr val="lt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0000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'https://docs.google.com/uc?export=download&amp;id=1KdqdG4y6ZwlT0FrA4jtiBwEpcOnI2L-W'\</a:t>
            </a:r>
            <a:endParaRPr b="1" sz="1600">
              <a:solidFill>
                <a:srgbClr val="FF0000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4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600">
                <a:solidFill>
                  <a:schemeClr val="lt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-O /content/train.csv</a:t>
            </a:r>
            <a:endParaRPr b="1" sz="1600">
              <a:solidFill>
                <a:schemeClr val="lt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37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407" name="Google Shape;407;p37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08" name="Google Shape;408;p37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37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37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37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37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p3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3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37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8"/>
          <p:cNvGrpSpPr/>
          <p:nvPr/>
        </p:nvGrpSpPr>
        <p:grpSpPr>
          <a:xfrm>
            <a:off x="0" y="127400"/>
            <a:ext cx="6879893" cy="716456"/>
            <a:chOff x="0" y="-28575"/>
            <a:chExt cx="3022800" cy="377400"/>
          </a:xfrm>
        </p:grpSpPr>
        <p:sp>
          <p:nvSpPr>
            <p:cNvPr id="421" name="Google Shape;421;p3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22" name="Google Shape;422;p3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38"/>
          <p:cNvSpPr txBox="1"/>
          <p:nvPr/>
        </p:nvSpPr>
        <p:spPr>
          <a:xfrm>
            <a:off x="514350" y="182000"/>
            <a:ext cx="6365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81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Let’s Train our Mistral-7b-0.1 using QLoRA Technique</a:t>
            </a:r>
            <a:endParaRPr b="1" sz="181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3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3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3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7" name="Google Shape;427;p38"/>
          <p:cNvGrpSpPr/>
          <p:nvPr/>
        </p:nvGrpSpPr>
        <p:grpSpPr>
          <a:xfrm>
            <a:off x="514350" y="2269744"/>
            <a:ext cx="8115300" cy="711684"/>
            <a:chOff x="514350" y="1083273"/>
            <a:chExt cx="8115300" cy="711684"/>
          </a:xfrm>
        </p:grpSpPr>
        <p:sp>
          <p:nvSpPr>
            <p:cNvPr id="428" name="Google Shape;428;p38"/>
            <p:cNvSpPr txBox="1"/>
            <p:nvPr/>
          </p:nvSpPr>
          <p:spPr>
            <a:xfrm>
              <a:off x="514350" y="1083273"/>
              <a:ext cx="8115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27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Follow along:</a:t>
              </a:r>
              <a:endParaRPr b="1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38"/>
            <p:cNvSpPr txBox="1"/>
            <p:nvPr/>
          </p:nvSpPr>
          <p:spPr>
            <a:xfrm>
              <a:off x="514350" y="1502457"/>
              <a:ext cx="81153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u="sng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6"/>
                </a:rPr>
                <a:t>http://tinyurl.com/ZSL-mistral-finetune</a:t>
              </a:r>
              <a:r>
                <a:rPr lang="en" sz="19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39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435" name="Google Shape;435;p39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36" name="Google Shape;436;p39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7" name="Google Shape;437;p39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39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39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39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1" name="Google Shape;441;p39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p3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39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0"/>
          <p:cNvGrpSpPr/>
          <p:nvPr/>
        </p:nvGrpSpPr>
        <p:grpSpPr>
          <a:xfrm>
            <a:off x="0" y="127391"/>
            <a:ext cx="5738428" cy="716458"/>
            <a:chOff x="0" y="-28575"/>
            <a:chExt cx="3022711" cy="377394"/>
          </a:xfrm>
        </p:grpSpPr>
        <p:sp>
          <p:nvSpPr>
            <p:cNvPr id="449" name="Google Shape;449;p4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50" name="Google Shape;450;p40"/>
            <p:cNvSpPr txBox="1"/>
            <p:nvPr/>
          </p:nvSpPr>
          <p:spPr>
            <a:xfrm>
              <a:off x="0" y="-28575"/>
              <a:ext cx="3022711" cy="377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p4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2" name="Google Shape;452;p4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53" name="Google Shape;453;p40"/>
          <p:cNvGrpSpPr/>
          <p:nvPr/>
        </p:nvGrpSpPr>
        <p:grpSpPr>
          <a:xfrm>
            <a:off x="514350" y="1579772"/>
            <a:ext cx="4562497" cy="529543"/>
            <a:chOff x="0" y="-28575"/>
            <a:chExt cx="2403338" cy="278942"/>
          </a:xfrm>
        </p:grpSpPr>
        <p:sp>
          <p:nvSpPr>
            <p:cNvPr id="454" name="Google Shape;454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0"/>
            <p:cNvSpPr txBox="1"/>
            <p:nvPr/>
          </p:nvSpPr>
          <p:spPr>
            <a:xfrm>
              <a:off x="0" y="-28575"/>
              <a:ext cx="2403338" cy="278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40"/>
          <p:cNvGrpSpPr/>
          <p:nvPr/>
        </p:nvGrpSpPr>
        <p:grpSpPr>
          <a:xfrm>
            <a:off x="514350" y="2372089"/>
            <a:ext cx="4562497" cy="529543"/>
            <a:chOff x="0" y="-28575"/>
            <a:chExt cx="2403338" cy="278942"/>
          </a:xfrm>
        </p:grpSpPr>
        <p:sp>
          <p:nvSpPr>
            <p:cNvPr id="457" name="Google Shape;457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0"/>
            <p:cNvSpPr txBox="1"/>
            <p:nvPr/>
          </p:nvSpPr>
          <p:spPr>
            <a:xfrm>
              <a:off x="0" y="-28575"/>
              <a:ext cx="2403338" cy="278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40"/>
          <p:cNvGrpSpPr/>
          <p:nvPr/>
        </p:nvGrpSpPr>
        <p:grpSpPr>
          <a:xfrm>
            <a:off x="514350" y="3164405"/>
            <a:ext cx="4562587" cy="529553"/>
            <a:chOff x="0" y="-28575"/>
            <a:chExt cx="2403338" cy="278942"/>
          </a:xfrm>
        </p:grpSpPr>
        <p:sp>
          <p:nvSpPr>
            <p:cNvPr id="460" name="Google Shape;460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0"/>
            <p:cNvSpPr txBox="1"/>
            <p:nvPr/>
          </p:nvSpPr>
          <p:spPr>
            <a:xfrm>
              <a:off x="0" y="-28575"/>
              <a:ext cx="2403338" cy="278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40"/>
          <p:cNvGrpSpPr/>
          <p:nvPr/>
        </p:nvGrpSpPr>
        <p:grpSpPr>
          <a:xfrm>
            <a:off x="514350" y="3956722"/>
            <a:ext cx="4562587" cy="529553"/>
            <a:chOff x="0" y="-28575"/>
            <a:chExt cx="2403338" cy="278942"/>
          </a:xfrm>
        </p:grpSpPr>
        <p:sp>
          <p:nvSpPr>
            <p:cNvPr id="463" name="Google Shape;463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0"/>
            <p:cNvSpPr txBox="1"/>
            <p:nvPr/>
          </p:nvSpPr>
          <p:spPr>
            <a:xfrm>
              <a:off x="0" y="-28575"/>
              <a:ext cx="2403338" cy="278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4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1</a:t>
            </a:r>
            <a:endParaRPr sz="700"/>
          </a:p>
        </p:txBody>
      </p:sp>
      <p:sp>
        <p:nvSpPr>
          <p:cNvPr id="466" name="Google Shape;466;p4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40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Transformers</a:t>
            </a:r>
            <a:endParaRPr sz="1100"/>
          </a:p>
        </p:txBody>
      </p:sp>
      <p:sp>
        <p:nvSpPr>
          <p:cNvPr id="468" name="Google Shape;468;p40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Peft</a:t>
            </a:r>
            <a:endParaRPr sz="1100"/>
          </a:p>
        </p:txBody>
      </p:sp>
      <p:sp>
        <p:nvSpPr>
          <p:cNvPr id="469" name="Google Shape;469;p40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Bitsandbytes</a:t>
            </a:r>
            <a:endParaRPr sz="1100"/>
          </a:p>
        </p:txBody>
      </p:sp>
      <p:sp>
        <p:nvSpPr>
          <p:cNvPr id="470" name="Google Shape;470;p40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Accelerate</a:t>
            </a:r>
            <a:endParaRPr sz="1100"/>
          </a:p>
        </p:txBody>
      </p:sp>
      <p:sp>
        <p:nvSpPr>
          <p:cNvPr id="471" name="Google Shape;471;p40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python library is used for running inference on Mistral-7b-0.1?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77" name="Google Shape;477;p4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78" name="Google Shape;478;p4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" name="Google Shape;479;p4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p4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81" name="Google Shape;481;p41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482" name="Google Shape;482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41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485" name="Google Shape;485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41"/>
          <p:cNvSpPr/>
          <p:nvPr/>
        </p:nvSpPr>
        <p:spPr>
          <a:xfrm>
            <a:off x="514350" y="1634019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41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489" name="Google Shape;489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4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1</a:t>
            </a:r>
            <a:endParaRPr sz="700"/>
          </a:p>
        </p:txBody>
      </p:sp>
      <p:sp>
        <p:nvSpPr>
          <p:cNvPr id="492" name="Google Shape;492;p4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p41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Transformers</a:t>
            </a:r>
            <a:endParaRPr b="1" sz="1100"/>
          </a:p>
        </p:txBody>
      </p:sp>
      <p:sp>
        <p:nvSpPr>
          <p:cNvPr id="494" name="Google Shape;494;p41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Peft</a:t>
            </a:r>
            <a:endParaRPr sz="1100"/>
          </a:p>
        </p:txBody>
      </p:sp>
      <p:sp>
        <p:nvSpPr>
          <p:cNvPr id="495" name="Google Shape;495;p41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Bitsandbytes</a:t>
            </a:r>
            <a:endParaRPr sz="1100"/>
          </a:p>
        </p:txBody>
      </p:sp>
      <p:sp>
        <p:nvSpPr>
          <p:cNvPr id="496" name="Google Shape;496;p41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Accelerate</a:t>
            </a:r>
            <a:endParaRPr sz="1100"/>
          </a:p>
        </p:txBody>
      </p:sp>
      <p:sp>
        <p:nvSpPr>
          <p:cNvPr id="497" name="Google Shape;497;p41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python library is used for running inference on Mistral-7b-0.1?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96" name="Google Shape;96;p1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97" name="Google Shape;97;p1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The Instructor</a:t>
            </a:r>
            <a:endParaRPr sz="700"/>
          </a:p>
        </p:txBody>
      </p:sp>
      <p:sp>
        <p:nvSpPr>
          <p:cNvPr id="101" name="Google Shape;101;p1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2" name="Google Shape;102;p15"/>
          <p:cNvGrpSpPr/>
          <p:nvPr/>
        </p:nvGrpSpPr>
        <p:grpSpPr>
          <a:xfrm>
            <a:off x="514338" y="1313738"/>
            <a:ext cx="3614713" cy="2807782"/>
            <a:chOff x="514363" y="936250"/>
            <a:chExt cx="3614713" cy="2807782"/>
          </a:xfrm>
        </p:grpSpPr>
        <p:sp>
          <p:nvSpPr>
            <p:cNvPr id="103" name="Google Shape;103;p15"/>
            <p:cNvSpPr txBox="1"/>
            <p:nvPr/>
          </p:nvSpPr>
          <p:spPr>
            <a:xfrm>
              <a:off x="514363" y="2146341"/>
              <a:ext cx="36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</a:t>
              </a:r>
              <a:endParaRPr sz="1600"/>
            </a:p>
          </p:txBody>
        </p:sp>
        <p:sp>
          <p:nvSpPr>
            <p:cNvPr id="104" name="Google Shape;104;p15"/>
            <p:cNvSpPr txBox="1"/>
            <p:nvPr/>
          </p:nvSpPr>
          <p:spPr>
            <a:xfrm>
              <a:off x="514375" y="2491832"/>
              <a:ext cx="3614700" cy="12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Stanford Computer Science + AI Lab</a:t>
              </a:r>
              <a:endParaRPr sz="1200"/>
            </a:p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Palantir / Addepar (Top-VC backed data analytics companies)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5 years as a VC investing in AI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39700" lvl="1" marL="3048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Now runs ZSL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05" name="Google Shape;10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66275" y="936250"/>
              <a:ext cx="1110900" cy="1110900"/>
            </a:xfrm>
            <a:prstGeom prst="flowChartAlternateProcess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15"/>
          <p:cNvGrpSpPr/>
          <p:nvPr/>
        </p:nvGrpSpPr>
        <p:grpSpPr>
          <a:xfrm>
            <a:off x="4572000" y="1309112"/>
            <a:ext cx="3680642" cy="2817056"/>
            <a:chOff x="4949000" y="936250"/>
            <a:chExt cx="3680642" cy="2817056"/>
          </a:xfrm>
        </p:grpSpPr>
        <p:sp>
          <p:nvSpPr>
            <p:cNvPr id="107" name="Google Shape;107;p15"/>
            <p:cNvSpPr txBox="1"/>
            <p:nvPr/>
          </p:nvSpPr>
          <p:spPr>
            <a:xfrm>
              <a:off x="5014942" y="2194028"/>
              <a:ext cx="36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 Shot Labs (ZSL):</a:t>
              </a:r>
              <a:endParaRPr sz="1600"/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4949000" y="2587206"/>
              <a:ext cx="3614700" cy="11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AI instruction and training seminars (like this one)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Advising on AI strategy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Implementing AI solutions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•"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Projects led by PhD-level talent</a:t>
              </a:r>
              <a:endPara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Zero Shot Labs" id="109" name="Google Shape;109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47752" y="936250"/>
              <a:ext cx="749100" cy="1110900"/>
            </a:xfrm>
            <a:prstGeom prst="roundRect">
              <a:avLst>
                <a:gd fmla="val 16667" name="adj"/>
              </a:avLst>
            </a:prstGeom>
            <a:solidFill>
              <a:srgbClr val="4285F4"/>
            </a:solidFill>
            <a:ln>
              <a:noFill/>
            </a:ln>
          </p:spPr>
        </p:pic>
      </p:grpSp>
      <p:sp>
        <p:nvSpPr>
          <p:cNvPr id="110" name="Google Shape;110;p15"/>
          <p:cNvSpPr/>
          <p:nvPr/>
        </p:nvSpPr>
        <p:spPr>
          <a:xfrm>
            <a:off x="1718063" y="4471650"/>
            <a:ext cx="4740600" cy="315000"/>
          </a:xfrm>
          <a:prstGeom prst="rect">
            <a:avLst/>
          </a:prstGeom>
          <a:solidFill>
            <a:srgbClr val="D362A4"/>
          </a:solidFill>
          <a:ln cap="flat" cmpd="sng" w="9525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362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718075" y="4485150"/>
            <a:ext cx="4716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35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Contact: pquigley@zeroshotlabs.com</a:t>
            </a:r>
            <a:endParaRPr b="1" sz="1355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4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03" name="Google Shape;503;p4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04" name="Google Shape;504;p4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5" name="Google Shape;505;p4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6" name="Google Shape;506;p4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07" name="Google Shape;507;p42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508" name="Google Shape;508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42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511" name="Google Shape;511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42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514" name="Google Shape;514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p4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2</a:t>
            </a:r>
            <a:endParaRPr sz="700"/>
          </a:p>
        </p:txBody>
      </p:sp>
      <p:sp>
        <p:nvSpPr>
          <p:cNvPr id="517" name="Google Shape;517;p42"/>
          <p:cNvSpPr/>
          <p:nvPr/>
        </p:nvSpPr>
        <p:spPr>
          <a:xfrm>
            <a:off x="514350" y="3218653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42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Transformers</a:t>
            </a:r>
            <a:endParaRPr sz="1100"/>
          </a:p>
        </p:txBody>
      </p:sp>
      <p:sp>
        <p:nvSpPr>
          <p:cNvPr id="520" name="Google Shape;520;p42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Peft</a:t>
            </a:r>
            <a:endParaRPr sz="1100"/>
          </a:p>
        </p:txBody>
      </p:sp>
      <p:sp>
        <p:nvSpPr>
          <p:cNvPr id="521" name="Google Shape;521;p42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Bitsandbytes</a:t>
            </a:r>
            <a:endParaRPr sz="1100"/>
          </a:p>
        </p:txBody>
      </p:sp>
      <p:sp>
        <p:nvSpPr>
          <p:cNvPr id="522" name="Google Shape;522;p42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Accelerate</a:t>
            </a:r>
            <a:endParaRPr sz="1100"/>
          </a:p>
        </p:txBody>
      </p:sp>
      <p:sp>
        <p:nvSpPr>
          <p:cNvPr id="523" name="Google Shape;523;p42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python library is used for quantization of Mistral-7b-0.1?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4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29" name="Google Shape;529;p4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30" name="Google Shape;530;p4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1" name="Google Shape;531;p4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2" name="Google Shape;532;p4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33" name="Google Shape;533;p43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534" name="Google Shape;534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43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537" name="Google Shape;537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" name="Google Shape;539;p43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540" name="Google Shape;540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4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2</a:t>
            </a:r>
            <a:endParaRPr sz="700"/>
          </a:p>
        </p:txBody>
      </p:sp>
      <p:sp>
        <p:nvSpPr>
          <p:cNvPr id="543" name="Google Shape;543;p43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5" name="Google Shape;545;p43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Transformers</a:t>
            </a:r>
            <a:endParaRPr sz="1100"/>
          </a:p>
        </p:txBody>
      </p:sp>
      <p:sp>
        <p:nvSpPr>
          <p:cNvPr id="546" name="Google Shape;546;p43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Peft</a:t>
            </a:r>
            <a:endParaRPr sz="1100"/>
          </a:p>
        </p:txBody>
      </p:sp>
      <p:sp>
        <p:nvSpPr>
          <p:cNvPr id="547" name="Google Shape;547;p43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Bitsandbytes</a:t>
            </a:r>
            <a:endParaRPr b="1" sz="1100"/>
          </a:p>
        </p:txBody>
      </p:sp>
      <p:sp>
        <p:nvSpPr>
          <p:cNvPr id="548" name="Google Shape;548;p43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Accelerate</a:t>
            </a:r>
            <a:endParaRPr sz="1100"/>
          </a:p>
        </p:txBody>
      </p:sp>
      <p:sp>
        <p:nvSpPr>
          <p:cNvPr id="549" name="Google Shape;549;p43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python library is used for quantization of Mistral-7b-0.1?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4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55" name="Google Shape;555;p4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56" name="Google Shape;556;p4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4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8" name="Google Shape;558;p4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59" name="Google Shape;559;p44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560" name="Google Shape;560;p4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44"/>
          <p:cNvSpPr/>
          <p:nvPr/>
        </p:nvSpPr>
        <p:spPr>
          <a:xfrm>
            <a:off x="514350" y="2426336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564" name="Google Shape;564;p4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4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3</a:t>
            </a:r>
            <a:endParaRPr sz="700"/>
          </a:p>
        </p:txBody>
      </p:sp>
      <p:sp>
        <p:nvSpPr>
          <p:cNvPr id="567" name="Google Shape;567;p44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44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Transformers</a:t>
            </a:r>
            <a:endParaRPr sz="1100"/>
          </a:p>
        </p:txBody>
      </p:sp>
      <p:sp>
        <p:nvSpPr>
          <p:cNvPr id="570" name="Google Shape;570;p44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Peft</a:t>
            </a:r>
            <a:endParaRPr sz="1100"/>
          </a:p>
        </p:txBody>
      </p:sp>
      <p:sp>
        <p:nvSpPr>
          <p:cNvPr id="571" name="Google Shape;571;p44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Bitsandbytes</a:t>
            </a:r>
            <a:endParaRPr sz="1100"/>
          </a:p>
        </p:txBody>
      </p:sp>
      <p:sp>
        <p:nvSpPr>
          <p:cNvPr id="572" name="Google Shape;572;p44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Accelerate</a:t>
            </a:r>
            <a:endParaRPr sz="1100"/>
          </a:p>
        </p:txBody>
      </p:sp>
      <p:sp>
        <p:nvSpPr>
          <p:cNvPr id="573" name="Google Shape;573;p44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python library is used for attaching LoRA adaptors to the base model?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4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79" name="Google Shape;579;p4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80" name="Google Shape;580;p4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4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2" name="Google Shape;582;p4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3" name="Google Shape;583;p45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584" name="Google Shape;584;p4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" name="Google Shape;586;p45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" name="Google Shape;587;p45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588" name="Google Shape;588;p4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" name="Google Shape;590;p4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3</a:t>
            </a:r>
            <a:endParaRPr sz="700"/>
          </a:p>
        </p:txBody>
      </p:sp>
      <p:sp>
        <p:nvSpPr>
          <p:cNvPr id="591" name="Google Shape;591;p45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3" name="Google Shape;593;p45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Transformers</a:t>
            </a:r>
            <a:endParaRPr sz="1100"/>
          </a:p>
        </p:txBody>
      </p:sp>
      <p:sp>
        <p:nvSpPr>
          <p:cNvPr id="594" name="Google Shape;594;p45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Peft</a:t>
            </a:r>
            <a:endParaRPr b="1" sz="1100"/>
          </a:p>
        </p:txBody>
      </p:sp>
      <p:sp>
        <p:nvSpPr>
          <p:cNvPr id="595" name="Google Shape;595;p45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Bitsandbytes</a:t>
            </a:r>
            <a:endParaRPr sz="1100"/>
          </a:p>
        </p:txBody>
      </p:sp>
      <p:sp>
        <p:nvSpPr>
          <p:cNvPr id="596" name="Google Shape;596;p45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Accelerate</a:t>
            </a:r>
            <a:endParaRPr sz="1100"/>
          </a:p>
        </p:txBody>
      </p:sp>
      <p:sp>
        <p:nvSpPr>
          <p:cNvPr id="597" name="Google Shape;597;p45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python library is used for attaching LoRA adaptors to the base model?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4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03" name="Google Shape;603;p4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04" name="Google Shape;604;p4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p4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6" name="Google Shape;606;p4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07" name="Google Shape;607;p46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608" name="Google Shape;608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" name="Google Shape;610;p46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1" name="Google Shape;611;p46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612" name="Google Shape;612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p4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4</a:t>
            </a:r>
            <a:endParaRPr sz="700"/>
          </a:p>
        </p:txBody>
      </p:sp>
      <p:sp>
        <p:nvSpPr>
          <p:cNvPr id="615" name="Google Shape;615;p46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7" name="Google Shape;617;p46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Transformers</a:t>
            </a:r>
            <a:endParaRPr sz="1100"/>
          </a:p>
        </p:txBody>
      </p:sp>
      <p:sp>
        <p:nvSpPr>
          <p:cNvPr id="618" name="Google Shape;618;p46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Peft</a:t>
            </a:r>
            <a:endParaRPr sz="1100"/>
          </a:p>
        </p:txBody>
      </p:sp>
      <p:sp>
        <p:nvSpPr>
          <p:cNvPr id="619" name="Google Shape;619;p46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Bitsandbytes</a:t>
            </a:r>
            <a:endParaRPr sz="1100"/>
          </a:p>
        </p:txBody>
      </p:sp>
      <p:sp>
        <p:nvSpPr>
          <p:cNvPr id="620" name="Google Shape;620;p46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Accelerate</a:t>
            </a:r>
            <a:endParaRPr sz="1100"/>
          </a:p>
        </p:txBody>
      </p:sp>
      <p:sp>
        <p:nvSpPr>
          <p:cNvPr id="621" name="Google Shape;621;p46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python library can be used for fine-tuning Mistral-7b-0.1?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4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27" name="Google Shape;627;p4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28" name="Google Shape;628;p4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9" name="Google Shape;629;p4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0" name="Google Shape;630;p4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1" name="Google Shape;631;p47"/>
          <p:cNvSpPr/>
          <p:nvPr/>
        </p:nvSpPr>
        <p:spPr>
          <a:xfrm>
            <a:off x="514350" y="1634019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7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47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634" name="Google Shape;634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6" name="Google Shape;636;p4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4</a:t>
            </a:r>
            <a:endParaRPr sz="700"/>
          </a:p>
        </p:txBody>
      </p:sp>
      <p:sp>
        <p:nvSpPr>
          <p:cNvPr id="637" name="Google Shape;637;p47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9" name="Google Shape;639;p47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Transformers</a:t>
            </a:r>
            <a:endParaRPr b="1" sz="1100"/>
          </a:p>
        </p:txBody>
      </p:sp>
      <p:sp>
        <p:nvSpPr>
          <p:cNvPr id="640" name="Google Shape;640;p47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Peft</a:t>
            </a:r>
            <a:endParaRPr sz="1100"/>
          </a:p>
        </p:txBody>
      </p:sp>
      <p:sp>
        <p:nvSpPr>
          <p:cNvPr id="641" name="Google Shape;641;p47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Bitsandbytes</a:t>
            </a:r>
            <a:endParaRPr sz="1100"/>
          </a:p>
        </p:txBody>
      </p:sp>
      <p:sp>
        <p:nvSpPr>
          <p:cNvPr id="642" name="Google Shape;642;p47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Accelerate</a:t>
            </a:r>
            <a:endParaRPr sz="1100"/>
          </a:p>
        </p:txBody>
      </p:sp>
      <p:sp>
        <p:nvSpPr>
          <p:cNvPr id="643" name="Google Shape;643;p47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python library can be used for fine-tuning Mistral-7b-0.1?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4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49" name="Google Shape;649;p4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50" name="Google Shape;650;p4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4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2" name="Google Shape;652;p4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53" name="Google Shape;653;p48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654" name="Google Shape;654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48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48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658" name="Google Shape;658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" name="Google Shape;660;p4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5</a:t>
            </a:r>
            <a:endParaRPr sz="700"/>
          </a:p>
        </p:txBody>
      </p:sp>
      <p:sp>
        <p:nvSpPr>
          <p:cNvPr id="661" name="Google Shape;661;p48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3" name="Google Shape;663;p48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Better Performance</a:t>
            </a:r>
            <a:endParaRPr sz="1100"/>
          </a:p>
        </p:txBody>
      </p:sp>
      <p:sp>
        <p:nvSpPr>
          <p:cNvPr id="664" name="Google Shape;664;p48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Cost Effectiveness</a:t>
            </a:r>
            <a:endParaRPr sz="1100"/>
          </a:p>
        </p:txBody>
      </p:sp>
      <p:sp>
        <p:nvSpPr>
          <p:cNvPr id="665" name="Google Shape;665;p48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Better Inference Speed</a:t>
            </a:r>
            <a:endParaRPr sz="1100"/>
          </a:p>
        </p:txBody>
      </p:sp>
      <p:sp>
        <p:nvSpPr>
          <p:cNvPr id="666" name="Google Shape;666;p48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Addition to Model Memory</a:t>
            </a:r>
            <a:endParaRPr sz="1100"/>
          </a:p>
        </p:txBody>
      </p:sp>
      <p:sp>
        <p:nvSpPr>
          <p:cNvPr id="667" name="Google Shape;667;p48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should not be attempted to achieve through fine-tuning?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73" name="Google Shape;673;p4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74" name="Google Shape;674;p4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5" name="Google Shape;675;p4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6" name="Google Shape;676;p4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77" name="Google Shape;677;p49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678" name="Google Shape;678;p4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0" name="Google Shape;680;p49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9"/>
          <p:cNvSpPr/>
          <p:nvPr/>
        </p:nvSpPr>
        <p:spPr>
          <a:xfrm>
            <a:off x="514350" y="4010970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5</a:t>
            </a:r>
            <a:endParaRPr sz="700"/>
          </a:p>
        </p:txBody>
      </p:sp>
      <p:sp>
        <p:nvSpPr>
          <p:cNvPr id="683" name="Google Shape;683;p49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5" name="Google Shape;685;p49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Better Performance</a:t>
            </a:r>
            <a:endParaRPr sz="1100"/>
          </a:p>
        </p:txBody>
      </p:sp>
      <p:sp>
        <p:nvSpPr>
          <p:cNvPr id="686" name="Google Shape;686;p49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Cost Effectiveness</a:t>
            </a:r>
            <a:endParaRPr sz="1100"/>
          </a:p>
        </p:txBody>
      </p:sp>
      <p:sp>
        <p:nvSpPr>
          <p:cNvPr id="687" name="Google Shape;687;p49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Better Inference Speed</a:t>
            </a:r>
            <a:endParaRPr sz="1100"/>
          </a:p>
        </p:txBody>
      </p:sp>
      <p:sp>
        <p:nvSpPr>
          <p:cNvPr id="688" name="Google Shape;688;p49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Addition to Model Memory</a:t>
            </a:r>
            <a:endParaRPr b="1" sz="1100"/>
          </a:p>
        </p:txBody>
      </p:sp>
      <p:sp>
        <p:nvSpPr>
          <p:cNvPr id="689" name="Google Shape;689;p49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should not be attempted to achieve through fine-tuning?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5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95" name="Google Shape;695;p5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96" name="Google Shape;696;p5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7" name="Google Shape;697;p5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8" name="Google Shape;698;p50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9" name="Google Shape;699;p50"/>
          <p:cNvSpPr/>
          <p:nvPr/>
        </p:nvSpPr>
        <p:spPr>
          <a:xfrm>
            <a:off x="514350" y="201774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" name="Google Shape;700;p50"/>
          <p:cNvGrpSpPr/>
          <p:nvPr/>
        </p:nvGrpSpPr>
        <p:grpSpPr>
          <a:xfrm>
            <a:off x="514350" y="2755819"/>
            <a:ext cx="4562497" cy="529654"/>
            <a:chOff x="0" y="-28575"/>
            <a:chExt cx="2403338" cy="279000"/>
          </a:xfrm>
        </p:grpSpPr>
        <p:sp>
          <p:nvSpPr>
            <p:cNvPr id="701" name="Google Shape;701;p5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3" name="Google Shape;703;p5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6</a:t>
            </a:r>
            <a:endParaRPr sz="700"/>
          </a:p>
        </p:txBody>
      </p:sp>
      <p:sp>
        <p:nvSpPr>
          <p:cNvPr id="704" name="Google Shape;704;p5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5" name="Google Shape;705;p50"/>
          <p:cNvSpPr txBox="1"/>
          <p:nvPr/>
        </p:nvSpPr>
        <p:spPr>
          <a:xfrm>
            <a:off x="626298" y="20062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Yes</a:t>
            </a:r>
            <a:endParaRPr sz="1100"/>
          </a:p>
        </p:txBody>
      </p:sp>
      <p:sp>
        <p:nvSpPr>
          <p:cNvPr id="706" name="Google Shape;706;p50"/>
          <p:cNvSpPr txBox="1"/>
          <p:nvPr/>
        </p:nvSpPr>
        <p:spPr>
          <a:xfrm>
            <a:off x="626298" y="28111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</a:t>
            </a:r>
            <a:endParaRPr sz="1100"/>
          </a:p>
        </p:txBody>
      </p:sp>
      <p:sp>
        <p:nvSpPr>
          <p:cNvPr id="707" name="Google Shape;707;p50"/>
          <p:cNvSpPr txBox="1"/>
          <p:nvPr/>
        </p:nvSpPr>
        <p:spPr>
          <a:xfrm>
            <a:off x="454275" y="1301900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Does fine-tuning guarantee desired results?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5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13" name="Google Shape;713;p5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14" name="Google Shape;714;p5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5" name="Google Shape;715;p5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6" name="Google Shape;716;p51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7" name="Google Shape;717;p51"/>
          <p:cNvSpPr/>
          <p:nvPr/>
        </p:nvSpPr>
        <p:spPr>
          <a:xfrm>
            <a:off x="514350" y="201774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1"/>
          <p:cNvSpPr/>
          <p:nvPr/>
        </p:nvSpPr>
        <p:spPr>
          <a:xfrm>
            <a:off x="514350" y="2810066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6</a:t>
            </a:r>
            <a:endParaRPr sz="700"/>
          </a:p>
        </p:txBody>
      </p:sp>
      <p:sp>
        <p:nvSpPr>
          <p:cNvPr id="720" name="Google Shape;720;p5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1" name="Google Shape;721;p51"/>
          <p:cNvSpPr txBox="1"/>
          <p:nvPr/>
        </p:nvSpPr>
        <p:spPr>
          <a:xfrm>
            <a:off x="626298" y="20062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Yes</a:t>
            </a:r>
            <a:endParaRPr sz="1100"/>
          </a:p>
        </p:txBody>
      </p:sp>
      <p:sp>
        <p:nvSpPr>
          <p:cNvPr id="722" name="Google Shape;722;p51"/>
          <p:cNvSpPr txBox="1"/>
          <p:nvPr/>
        </p:nvSpPr>
        <p:spPr>
          <a:xfrm>
            <a:off x="626298" y="28111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</a:t>
            </a:r>
            <a:endParaRPr b="1" sz="1100"/>
          </a:p>
        </p:txBody>
      </p:sp>
      <p:sp>
        <p:nvSpPr>
          <p:cNvPr id="723" name="Google Shape;723;p51"/>
          <p:cNvSpPr txBox="1"/>
          <p:nvPr/>
        </p:nvSpPr>
        <p:spPr>
          <a:xfrm>
            <a:off x="454275" y="1301900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Does fine-tuning guarantee desired results?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4" name="Google Shape;724;p51"/>
          <p:cNvSpPr txBox="1"/>
          <p:nvPr/>
        </p:nvSpPr>
        <p:spPr>
          <a:xfrm>
            <a:off x="626300" y="3509600"/>
            <a:ext cx="76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539DC6"/>
                </a:solidFill>
                <a:latin typeface="Open Sans"/>
                <a:ea typeface="Open Sans"/>
                <a:cs typeface="Open Sans"/>
                <a:sym typeface="Open Sans"/>
              </a:rPr>
              <a:t>There is no guarantee, but this may be the last resort in many cases.</a:t>
            </a:r>
            <a:endParaRPr b="1" i="1" sz="1800">
              <a:solidFill>
                <a:srgbClr val="539D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6"/>
          <p:cNvGrpSpPr/>
          <p:nvPr/>
        </p:nvGrpSpPr>
        <p:grpSpPr>
          <a:xfrm>
            <a:off x="2782452" y="1112485"/>
            <a:ext cx="5417248" cy="486705"/>
            <a:chOff x="3090202" y="1097835"/>
            <a:chExt cx="5417248" cy="486705"/>
          </a:xfrm>
        </p:grpSpPr>
        <p:sp>
          <p:nvSpPr>
            <p:cNvPr id="117" name="Google Shape;117;p16"/>
            <p:cNvSpPr txBox="1"/>
            <p:nvPr/>
          </p:nvSpPr>
          <p:spPr>
            <a:xfrm>
              <a:off x="3879050" y="1098038"/>
              <a:ext cx="46284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Tech Overview</a:t>
              </a:r>
              <a:endPara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20 Minutes</a:t>
              </a:r>
              <a:endParaRPr b="1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18" name="Google Shape;118;p16"/>
            <p:cNvGrpSpPr/>
            <p:nvPr/>
          </p:nvGrpSpPr>
          <p:grpSpPr>
            <a:xfrm>
              <a:off x="3090202" y="1097835"/>
              <a:ext cx="471993" cy="486705"/>
              <a:chOff x="0" y="0"/>
              <a:chExt cx="812800" cy="812800"/>
            </a:xfrm>
          </p:grpSpPr>
          <p:sp>
            <p:nvSpPr>
              <p:cNvPr id="119" name="Google Shape;11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6"/>
              <p:cNvSpPr txBox="1"/>
              <p:nvPr/>
            </p:nvSpPr>
            <p:spPr>
              <a:xfrm>
                <a:off x="76197" y="28582"/>
                <a:ext cx="6324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b="1" i="0" sz="2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21" name="Google Shape;121;p1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23" name="Google Shape;123;p1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sz="700"/>
          </a:p>
        </p:txBody>
      </p:sp>
      <p:grpSp>
        <p:nvGrpSpPr>
          <p:cNvPr id="125" name="Google Shape;125;p16"/>
          <p:cNvGrpSpPr/>
          <p:nvPr/>
        </p:nvGrpSpPr>
        <p:grpSpPr>
          <a:xfrm>
            <a:off x="2782452" y="1931733"/>
            <a:ext cx="3603435" cy="486705"/>
            <a:chOff x="3090202" y="2511905"/>
            <a:chExt cx="3603435" cy="486705"/>
          </a:xfrm>
        </p:grpSpPr>
        <p:grpSp>
          <p:nvGrpSpPr>
            <p:cNvPr id="126" name="Google Shape;126;p16"/>
            <p:cNvGrpSpPr/>
            <p:nvPr/>
          </p:nvGrpSpPr>
          <p:grpSpPr>
            <a:xfrm>
              <a:off x="3090202" y="2511905"/>
              <a:ext cx="471993" cy="486705"/>
              <a:chOff x="0" y="0"/>
              <a:chExt cx="812800" cy="812800"/>
            </a:xfrm>
          </p:grpSpPr>
          <p:sp>
            <p:nvSpPr>
              <p:cNvPr id="127" name="Google Shape;12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" name="Google Shape;128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29" name="Google Shape;129;p16"/>
            <p:cNvSpPr txBox="1"/>
            <p:nvPr/>
          </p:nvSpPr>
          <p:spPr>
            <a:xfrm>
              <a:off x="3879038" y="2512107"/>
              <a:ext cx="2814600" cy="48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Hands-on Practice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20 Minutes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0" name="Google Shape;130;p16"/>
          <p:cNvGrpSpPr/>
          <p:nvPr/>
        </p:nvGrpSpPr>
        <p:grpSpPr>
          <a:xfrm>
            <a:off x="2782452" y="3570227"/>
            <a:ext cx="3603435" cy="486705"/>
            <a:chOff x="3090202" y="3809536"/>
            <a:chExt cx="3603435" cy="486705"/>
          </a:xfrm>
        </p:grpSpPr>
        <p:grpSp>
          <p:nvGrpSpPr>
            <p:cNvPr id="131" name="Google Shape;131;p16"/>
            <p:cNvGrpSpPr/>
            <p:nvPr/>
          </p:nvGrpSpPr>
          <p:grpSpPr>
            <a:xfrm>
              <a:off x="3090202" y="3809536"/>
              <a:ext cx="471993" cy="486705"/>
              <a:chOff x="0" y="0"/>
              <a:chExt cx="812800" cy="812800"/>
            </a:xfrm>
          </p:grpSpPr>
          <p:sp>
            <p:nvSpPr>
              <p:cNvPr id="132" name="Google Shape;13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4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34" name="Google Shape;134;p16"/>
            <p:cNvSpPr txBox="1"/>
            <p:nvPr/>
          </p:nvSpPr>
          <p:spPr>
            <a:xfrm>
              <a:off x="3879038" y="3809738"/>
              <a:ext cx="28146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 Quiz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8 Questions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5" name="Google Shape;135;p16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1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7" name="Google Shape;137;p16"/>
          <p:cNvGrpSpPr/>
          <p:nvPr/>
        </p:nvGrpSpPr>
        <p:grpSpPr>
          <a:xfrm>
            <a:off x="2782452" y="2750980"/>
            <a:ext cx="3603435" cy="486705"/>
            <a:chOff x="3090202" y="2511905"/>
            <a:chExt cx="3603435" cy="486705"/>
          </a:xfrm>
        </p:grpSpPr>
        <p:grpSp>
          <p:nvGrpSpPr>
            <p:cNvPr id="138" name="Google Shape;138;p16"/>
            <p:cNvGrpSpPr/>
            <p:nvPr/>
          </p:nvGrpSpPr>
          <p:grpSpPr>
            <a:xfrm>
              <a:off x="3090202" y="2511905"/>
              <a:ext cx="471993" cy="486705"/>
              <a:chOff x="0" y="0"/>
              <a:chExt cx="812800" cy="812800"/>
            </a:xfrm>
          </p:grpSpPr>
          <p:sp>
            <p:nvSpPr>
              <p:cNvPr id="139" name="Google Shape;13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" name="Google Shape;140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41" name="Google Shape;141;p16"/>
            <p:cNvSpPr txBox="1"/>
            <p:nvPr/>
          </p:nvSpPr>
          <p:spPr>
            <a:xfrm>
              <a:off x="3879038" y="2512107"/>
              <a:ext cx="2814600" cy="486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Demo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Follow Along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2" name="Google Shape;142;p16"/>
          <p:cNvGrpSpPr/>
          <p:nvPr/>
        </p:nvGrpSpPr>
        <p:grpSpPr>
          <a:xfrm>
            <a:off x="2782452" y="4389474"/>
            <a:ext cx="2064137" cy="486705"/>
            <a:chOff x="3090202" y="4484724"/>
            <a:chExt cx="2064137" cy="486705"/>
          </a:xfrm>
        </p:grpSpPr>
        <p:sp>
          <p:nvSpPr>
            <p:cNvPr id="143" name="Google Shape;143;p16"/>
            <p:cNvSpPr txBox="1"/>
            <p:nvPr/>
          </p:nvSpPr>
          <p:spPr>
            <a:xfrm>
              <a:off x="3879040" y="4604927"/>
              <a:ext cx="127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Q &amp; A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44" name="Google Shape;144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45" name="Google Shape;14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5</a:t>
                </a:r>
                <a:endParaRPr sz="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5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30" name="Google Shape;730;p5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31" name="Google Shape;731;p5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2" name="Google Shape;732;p5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3" name="Google Shape;733;p5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34" name="Google Shape;734;p52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735" name="Google Shape;735;p5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7" name="Google Shape;737;p52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8" name="Google Shape;738;p52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739" name="Google Shape;739;p5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1" name="Google Shape;741;p5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7</a:t>
            </a:r>
            <a:endParaRPr sz="700"/>
          </a:p>
        </p:txBody>
      </p:sp>
      <p:sp>
        <p:nvSpPr>
          <p:cNvPr id="742" name="Google Shape;742;p52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4" name="Google Shape;744;p52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Grouped-query Attention (GQA)</a:t>
            </a:r>
            <a:endParaRPr sz="1100"/>
          </a:p>
        </p:txBody>
      </p:sp>
      <p:sp>
        <p:nvSpPr>
          <p:cNvPr id="745" name="Google Shape;745;p52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Sliding Window Attention (SWA)</a:t>
            </a:r>
            <a:endParaRPr sz="1100"/>
          </a:p>
        </p:txBody>
      </p:sp>
      <p:sp>
        <p:nvSpPr>
          <p:cNvPr id="746" name="Google Shape;746;p52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4-bit NormalFloat (NF4) Quantization</a:t>
            </a:r>
            <a:endParaRPr sz="1100"/>
          </a:p>
        </p:txBody>
      </p:sp>
      <p:sp>
        <p:nvSpPr>
          <p:cNvPr id="747" name="Google Shape;747;p52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Double Quantization</a:t>
            </a:r>
            <a:endParaRPr sz="1100"/>
          </a:p>
        </p:txBody>
      </p:sp>
      <p:sp>
        <p:nvSpPr>
          <p:cNvPr id="748" name="Google Shape;748;p52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technique is not used in Low Rank Adaptations (LoRA)?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5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54" name="Google Shape;754;p5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55" name="Google Shape;755;p5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6" name="Google Shape;756;p5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7" name="Google Shape;757;p5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58" name="Google Shape;758;p53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759" name="Google Shape;759;p5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1" name="Google Shape;761;p53"/>
          <p:cNvSpPr/>
          <p:nvPr/>
        </p:nvSpPr>
        <p:spPr>
          <a:xfrm>
            <a:off x="514350" y="242633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3"/>
          <p:cNvSpPr/>
          <p:nvPr/>
        </p:nvSpPr>
        <p:spPr>
          <a:xfrm>
            <a:off x="514350" y="4010970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7</a:t>
            </a:r>
            <a:endParaRPr sz="700"/>
          </a:p>
        </p:txBody>
      </p:sp>
      <p:sp>
        <p:nvSpPr>
          <p:cNvPr id="764" name="Google Shape;764;p53"/>
          <p:cNvSpPr/>
          <p:nvPr/>
        </p:nvSpPr>
        <p:spPr>
          <a:xfrm>
            <a:off x="514350" y="3218653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6" name="Google Shape;766;p53"/>
          <p:cNvSpPr txBox="1"/>
          <p:nvPr/>
        </p:nvSpPr>
        <p:spPr>
          <a:xfrm>
            <a:off x="738200" y="16350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Grouped-query Attention (GQA)</a:t>
            </a:r>
            <a:endParaRPr sz="1100"/>
          </a:p>
        </p:txBody>
      </p:sp>
      <p:sp>
        <p:nvSpPr>
          <p:cNvPr id="767" name="Google Shape;767;p53"/>
          <p:cNvSpPr txBox="1"/>
          <p:nvPr/>
        </p:nvSpPr>
        <p:spPr>
          <a:xfrm>
            <a:off x="738200" y="24148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Sliding Window Attention (SWA)</a:t>
            </a:r>
            <a:endParaRPr sz="1100"/>
          </a:p>
        </p:txBody>
      </p:sp>
      <p:sp>
        <p:nvSpPr>
          <p:cNvPr id="768" name="Google Shape;768;p53"/>
          <p:cNvSpPr txBox="1"/>
          <p:nvPr/>
        </p:nvSpPr>
        <p:spPr>
          <a:xfrm>
            <a:off x="738200" y="3219775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4-bit NormalFloat (NF4) Quantization</a:t>
            </a:r>
            <a:endParaRPr b="1" sz="1100"/>
          </a:p>
        </p:txBody>
      </p:sp>
      <p:sp>
        <p:nvSpPr>
          <p:cNvPr id="769" name="Google Shape;769;p53"/>
          <p:cNvSpPr txBox="1"/>
          <p:nvPr/>
        </p:nvSpPr>
        <p:spPr>
          <a:xfrm>
            <a:off x="738200" y="4012050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Double Quantization</a:t>
            </a:r>
            <a:endParaRPr b="1" sz="1100"/>
          </a:p>
        </p:txBody>
      </p:sp>
      <p:sp>
        <p:nvSpPr>
          <p:cNvPr id="770" name="Google Shape;770;p53"/>
          <p:cNvSpPr txBox="1"/>
          <p:nvPr/>
        </p:nvSpPr>
        <p:spPr>
          <a:xfrm>
            <a:off x="514350" y="1083275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technique is not used in Low Rank Adaptations (LoRA)?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5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76" name="Google Shape;776;p5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77" name="Google Shape;777;p5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8" name="Google Shape;778;p5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9" name="Google Shape;779;p54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0" name="Google Shape;780;p54"/>
          <p:cNvSpPr/>
          <p:nvPr/>
        </p:nvSpPr>
        <p:spPr>
          <a:xfrm>
            <a:off x="514350" y="201774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4"/>
          <p:cNvSpPr/>
          <p:nvPr/>
        </p:nvSpPr>
        <p:spPr>
          <a:xfrm>
            <a:off x="514350" y="2810066"/>
            <a:ext cx="4562497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8</a:t>
            </a:r>
            <a:endParaRPr sz="700"/>
          </a:p>
        </p:txBody>
      </p:sp>
      <p:sp>
        <p:nvSpPr>
          <p:cNvPr id="783" name="Google Shape;783;p5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4" name="Google Shape;784;p54"/>
          <p:cNvSpPr txBox="1"/>
          <p:nvPr/>
        </p:nvSpPr>
        <p:spPr>
          <a:xfrm>
            <a:off x="626298" y="20062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 Rank Adaptations (LoRA)</a:t>
            </a:r>
            <a:endParaRPr sz="1100"/>
          </a:p>
        </p:txBody>
      </p:sp>
      <p:sp>
        <p:nvSpPr>
          <p:cNvPr id="785" name="Google Shape;785;p54"/>
          <p:cNvSpPr txBox="1"/>
          <p:nvPr/>
        </p:nvSpPr>
        <p:spPr>
          <a:xfrm>
            <a:off x="626298" y="28111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Quantized Low Rank Adaptations (QLoRA)</a:t>
            </a:r>
            <a:endParaRPr sz="1100"/>
          </a:p>
        </p:txBody>
      </p:sp>
      <p:sp>
        <p:nvSpPr>
          <p:cNvPr id="786" name="Google Shape;786;p54"/>
          <p:cNvSpPr txBox="1"/>
          <p:nvPr/>
        </p:nvSpPr>
        <p:spPr>
          <a:xfrm>
            <a:off x="454275" y="1301900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technique is used for reducing memory footprint of base model during inference?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5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92" name="Google Shape;792;p5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93" name="Google Shape;793;p5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5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5" name="Google Shape;795;p55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6" name="Google Shape;796;p55"/>
          <p:cNvSpPr/>
          <p:nvPr/>
        </p:nvSpPr>
        <p:spPr>
          <a:xfrm>
            <a:off x="514350" y="201774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5"/>
          <p:cNvSpPr/>
          <p:nvPr/>
        </p:nvSpPr>
        <p:spPr>
          <a:xfrm>
            <a:off x="514350" y="281006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8</a:t>
            </a:r>
            <a:endParaRPr sz="700"/>
          </a:p>
        </p:txBody>
      </p:sp>
      <p:sp>
        <p:nvSpPr>
          <p:cNvPr id="799" name="Google Shape;799;p5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0" name="Google Shape;800;p55"/>
          <p:cNvSpPr txBox="1"/>
          <p:nvPr/>
        </p:nvSpPr>
        <p:spPr>
          <a:xfrm>
            <a:off x="626298" y="20062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 Rank Adaptations (LoRA)</a:t>
            </a:r>
            <a:endParaRPr sz="1100"/>
          </a:p>
        </p:txBody>
      </p:sp>
      <p:sp>
        <p:nvSpPr>
          <p:cNvPr id="801" name="Google Shape;801;p55"/>
          <p:cNvSpPr txBox="1"/>
          <p:nvPr/>
        </p:nvSpPr>
        <p:spPr>
          <a:xfrm>
            <a:off x="626298" y="28111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Quantized Low Rank Adaptations (QLoRA)</a:t>
            </a:r>
            <a:endParaRPr b="1" sz="1100"/>
          </a:p>
        </p:txBody>
      </p:sp>
      <p:sp>
        <p:nvSpPr>
          <p:cNvPr id="802" name="Google Shape;802;p55"/>
          <p:cNvSpPr txBox="1"/>
          <p:nvPr/>
        </p:nvSpPr>
        <p:spPr>
          <a:xfrm>
            <a:off x="454275" y="1301900"/>
            <a:ext cx="817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technique is used for reducing memory footprint of base model during inference?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08" name="Google Shape;808;p5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09" name="Google Shape;809;p5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0" name="Google Shape;810;p5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1" name="Google Shape;811;p56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2" name="Google Shape;812;p56"/>
          <p:cNvSpPr/>
          <p:nvPr/>
        </p:nvSpPr>
        <p:spPr>
          <a:xfrm>
            <a:off x="514350" y="201774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6"/>
          <p:cNvSpPr/>
          <p:nvPr/>
        </p:nvSpPr>
        <p:spPr>
          <a:xfrm>
            <a:off x="514350" y="281006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9</a:t>
            </a:r>
            <a:endParaRPr sz="700"/>
          </a:p>
        </p:txBody>
      </p:sp>
      <p:sp>
        <p:nvSpPr>
          <p:cNvPr id="815" name="Google Shape;815;p5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6" name="Google Shape;816;p56"/>
          <p:cNvSpPr txBox="1"/>
          <p:nvPr/>
        </p:nvSpPr>
        <p:spPr>
          <a:xfrm>
            <a:off x="626298" y="20062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 Rank Adaptations (LoRA)</a:t>
            </a:r>
            <a:endParaRPr sz="1100"/>
          </a:p>
        </p:txBody>
      </p:sp>
      <p:sp>
        <p:nvSpPr>
          <p:cNvPr id="817" name="Google Shape;817;p56"/>
          <p:cNvSpPr txBox="1"/>
          <p:nvPr/>
        </p:nvSpPr>
        <p:spPr>
          <a:xfrm>
            <a:off x="626298" y="28111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Quantized Low Rank Adaptations (QLoRA)</a:t>
            </a:r>
            <a:endParaRPr sz="1100"/>
          </a:p>
        </p:txBody>
      </p:sp>
      <p:sp>
        <p:nvSpPr>
          <p:cNvPr id="818" name="Google Shape;818;p56"/>
          <p:cNvSpPr txBox="1"/>
          <p:nvPr/>
        </p:nvSpPr>
        <p:spPr>
          <a:xfrm>
            <a:off x="454275" y="1301900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technique is used for reducing trainable parameters of an LLM?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5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24" name="Google Shape;824;p5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25" name="Google Shape;825;p5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6" name="Google Shape;826;p5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7" name="Google Shape;827;p57"/>
          <p:cNvSpPr/>
          <p:nvPr/>
        </p:nvSpPr>
        <p:spPr>
          <a:xfrm>
            <a:off x="689886" y="451629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8" name="Google Shape;828;p57"/>
          <p:cNvSpPr/>
          <p:nvPr/>
        </p:nvSpPr>
        <p:spPr>
          <a:xfrm>
            <a:off x="514350" y="2017749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7"/>
          <p:cNvSpPr/>
          <p:nvPr/>
        </p:nvSpPr>
        <p:spPr>
          <a:xfrm>
            <a:off x="514350" y="2810066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 9</a:t>
            </a:r>
            <a:endParaRPr sz="700"/>
          </a:p>
        </p:txBody>
      </p:sp>
      <p:sp>
        <p:nvSpPr>
          <p:cNvPr id="831" name="Google Shape;831;p5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2" name="Google Shape;832;p57"/>
          <p:cNvSpPr txBox="1"/>
          <p:nvPr/>
        </p:nvSpPr>
        <p:spPr>
          <a:xfrm>
            <a:off x="626298" y="20062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1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 Rank Adaptations (LoRA</a:t>
            </a:r>
            <a:r>
              <a:rPr b="1"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1100"/>
          </a:p>
        </p:txBody>
      </p:sp>
      <p:sp>
        <p:nvSpPr>
          <p:cNvPr id="833" name="Google Shape;833;p57"/>
          <p:cNvSpPr txBox="1"/>
          <p:nvPr/>
        </p:nvSpPr>
        <p:spPr>
          <a:xfrm>
            <a:off x="626298" y="2811187"/>
            <a:ext cx="433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0" i="0" lang="en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Quantized Low Rank Adaptations (QLoRA)</a:t>
            </a:r>
            <a:endParaRPr sz="1100"/>
          </a:p>
        </p:txBody>
      </p:sp>
      <p:sp>
        <p:nvSpPr>
          <p:cNvPr id="834" name="Google Shape;834;p57"/>
          <p:cNvSpPr txBox="1"/>
          <p:nvPr/>
        </p:nvSpPr>
        <p:spPr>
          <a:xfrm>
            <a:off x="454275" y="1301900"/>
            <a:ext cx="817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technique is used for reducing trainable parameters of an LLM?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58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840" name="Google Shape;840;p58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41" name="Google Shape;841;p58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58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3" name="Google Shape;843;p58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4" name="Google Shape;844;p58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5" name="Google Shape;845;p58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6" name="Google Shape;846;p58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7" name="Google Shape;847;p5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8" name="Google Shape;848;p58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sz="3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9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4" name="Google Shape;854;p59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5" name="Google Shape;855;p59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6" name="Google Shape;856;p59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7" name="Google Shape;857;p59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8" name="Google Shape;858;p59"/>
          <p:cNvSpPr txBox="1"/>
          <p:nvPr/>
        </p:nvSpPr>
        <p:spPr>
          <a:xfrm>
            <a:off x="0" y="1740903"/>
            <a:ext cx="9144000" cy="783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700"/>
          </a:p>
        </p:txBody>
      </p:sp>
      <p:grpSp>
        <p:nvGrpSpPr>
          <p:cNvPr id="859" name="Google Shape;859;p59"/>
          <p:cNvGrpSpPr/>
          <p:nvPr/>
        </p:nvGrpSpPr>
        <p:grpSpPr>
          <a:xfrm>
            <a:off x="0" y="2646286"/>
            <a:ext cx="9144000" cy="670586"/>
            <a:chOff x="0" y="-144661"/>
            <a:chExt cx="24384000" cy="1788229"/>
          </a:xfrm>
        </p:grpSpPr>
        <p:grpSp>
          <p:nvGrpSpPr>
            <p:cNvPr id="860" name="Google Shape;860;p59"/>
            <p:cNvGrpSpPr/>
            <p:nvPr/>
          </p:nvGrpSpPr>
          <p:grpSpPr>
            <a:xfrm>
              <a:off x="0" y="-144661"/>
              <a:ext cx="24384000" cy="1788229"/>
              <a:chOff x="0" y="-28575"/>
              <a:chExt cx="4816593" cy="353230"/>
            </a:xfrm>
          </p:grpSpPr>
          <p:sp>
            <p:nvSpPr>
              <p:cNvPr id="861" name="Google Shape;861;p59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862" name="Google Shape;862;p59"/>
              <p:cNvSpPr txBox="1"/>
              <p:nvPr/>
            </p:nvSpPr>
            <p:spPr>
              <a:xfrm>
                <a:off x="0" y="-28575"/>
                <a:ext cx="4816593" cy="353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3" name="Google Shape;863;p59"/>
            <p:cNvSpPr txBox="1"/>
            <p:nvPr/>
          </p:nvSpPr>
          <p:spPr>
            <a:xfrm>
              <a:off x="0" y="321404"/>
              <a:ext cx="24384000" cy="924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pquigley@zeroshotlabs.com</a:t>
              </a:r>
              <a:endPara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64" name="Google Shape;864;p5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52" name="Google Shape;152;p1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53" name="Google Shape;153;p1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7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 Prerequisites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17"/>
          <p:cNvSpPr txBox="1"/>
          <p:nvPr/>
        </p:nvSpPr>
        <p:spPr>
          <a:xfrm>
            <a:off x="514350" y="1083273"/>
            <a:ext cx="811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Required:</a:t>
            </a:r>
            <a:endParaRPr sz="1600"/>
          </a:p>
        </p:txBody>
      </p:sp>
      <p:sp>
        <p:nvSpPr>
          <p:cNvPr id="159" name="Google Shape;159;p17"/>
          <p:cNvSpPr txBox="1"/>
          <p:nvPr/>
        </p:nvSpPr>
        <p:spPr>
          <a:xfrm>
            <a:off x="514350" y="1502486"/>
            <a:ext cx="8115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familiarity with Python and Google Colab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1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familiarity with prompting/ Large Language Models (LLMs)</a:t>
            </a:r>
            <a:endParaRPr sz="12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004" y="2932117"/>
            <a:ext cx="1989908" cy="118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6520" y="2962050"/>
            <a:ext cx="2486576" cy="112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1703" y="2962050"/>
            <a:ext cx="1294822" cy="13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8"/>
          <p:cNvGrpSpPr/>
          <p:nvPr/>
        </p:nvGrpSpPr>
        <p:grpSpPr>
          <a:xfrm>
            <a:off x="0" y="2026074"/>
            <a:ext cx="9143820" cy="1037086"/>
            <a:chOff x="0" y="-28575"/>
            <a:chExt cx="4816593" cy="546295"/>
          </a:xfrm>
        </p:grpSpPr>
        <p:sp>
          <p:nvSpPr>
            <p:cNvPr id="168" name="Google Shape;168;p18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69" name="Google Shape;169;p18"/>
            <p:cNvSpPr txBox="1"/>
            <p:nvPr/>
          </p:nvSpPr>
          <p:spPr>
            <a:xfrm>
              <a:off x="0" y="-28575"/>
              <a:ext cx="4816593" cy="546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18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8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8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18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8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1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18"/>
          <p:cNvSpPr txBox="1"/>
          <p:nvPr/>
        </p:nvSpPr>
        <p:spPr>
          <a:xfrm>
            <a:off x="0" y="2054117"/>
            <a:ext cx="9144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Overview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82" name="Google Shape;182;p1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83" name="Google Shape;183;p1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9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37931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Introduction to Mistral-7b-0.1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1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1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19"/>
          <p:cNvSpPr txBox="1"/>
          <p:nvPr/>
        </p:nvSpPr>
        <p:spPr>
          <a:xfrm>
            <a:off x="514350" y="1083273"/>
            <a:ext cx="81153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7.3 billion parameter language model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Engineered for superior performance and efficiency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○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Grouped-query Attention (GQA)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 faster inference compared to standard full attention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○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Sliding Window Attention (SWA)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 handle longer text sequences at a low cost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Beats LLaMa-1-34b, LLaMa-2-7b and LLaMa-2-13b on many benchmarks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Released under an Apache 2.0 license to be used without restrictions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Available at extremely low costs on multiple LLM platforms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94" name="Google Shape;194;p2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95" name="Google Shape;195;p2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20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37931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Performance of Mistral-7b-0.1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2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0" name="Google Shape;2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044106"/>
            <a:ext cx="9144001" cy="392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06" name="Google Shape;206;p2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07" name="Google Shape;207;p2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21"/>
          <p:cNvSpPr/>
          <p:nvPr/>
        </p:nvSpPr>
        <p:spPr>
          <a:xfrm>
            <a:off x="5738473" y="1321228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1"/>
          <p:cNvSpPr/>
          <p:nvPr/>
        </p:nvSpPr>
        <p:spPr>
          <a:xfrm flipH="1" rot="1586212">
            <a:off x="-93211" y="4302835"/>
            <a:ext cx="1230600" cy="1166449"/>
          </a:xfrm>
          <a:custGeom>
            <a:rect b="b" l="l" r="r" t="t"/>
            <a:pathLst>
              <a:path extrusionOk="0" h="2334007" w="2462369">
                <a:moveTo>
                  <a:pt x="2462370" y="0"/>
                </a:moveTo>
                <a:lnTo>
                  <a:pt x="0" y="0"/>
                </a:lnTo>
                <a:lnTo>
                  <a:pt x="0" y="2334006"/>
                </a:lnTo>
                <a:lnTo>
                  <a:pt x="2462370" y="2334006"/>
                </a:lnTo>
                <a:lnTo>
                  <a:pt x="24623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1"/>
          <p:cNvSpPr txBox="1"/>
          <p:nvPr/>
        </p:nvSpPr>
        <p:spPr>
          <a:xfrm>
            <a:off x="514350" y="182000"/>
            <a:ext cx="52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37931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Performance of Mistral-7b-0.</a:t>
            </a: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532675" y="1112388"/>
            <a:ext cx="4673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to improve performance of any LLM?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532675" y="1678300"/>
            <a:ext cx="4057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Prompt Engineering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Information Retrieval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Function Calling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Fine-Tuning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Few-Shot Learning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it is easier to show than to tell</a:t>
            </a:r>
            <a:endParaRPr sz="1200"/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9875" y="1152475"/>
            <a:ext cx="3203451" cy="32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